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63" r:id="rId2"/>
    <p:sldId id="322" r:id="rId3"/>
    <p:sldId id="347" r:id="rId4"/>
    <p:sldId id="348" r:id="rId5"/>
    <p:sldId id="349" r:id="rId6"/>
    <p:sldId id="309" r:id="rId7"/>
    <p:sldId id="355" r:id="rId8"/>
    <p:sldId id="325" r:id="rId9"/>
    <p:sldId id="360" r:id="rId10"/>
    <p:sldId id="357" r:id="rId11"/>
    <p:sldId id="334" r:id="rId12"/>
    <p:sldId id="361" r:id="rId13"/>
    <p:sldId id="362" r:id="rId14"/>
    <p:sldId id="333" r:id="rId15"/>
    <p:sldId id="34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3470" y="15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8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8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0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0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34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09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2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2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51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9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96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31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2024/9/28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02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042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3" y="1"/>
            <a:ext cx="12193873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E6B67B-B297-45D6-8A79-297EBA0C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603" y="4245405"/>
            <a:ext cx="9716244" cy="73770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EA1C39-8937-4958-8232-EB9C3A41FF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343"/>
          <a:stretch>
            <a:fillRect/>
          </a:stretch>
        </p:blipFill>
        <p:spPr>
          <a:xfrm>
            <a:off x="0" y="4661267"/>
            <a:ext cx="12191999" cy="2196733"/>
          </a:xfrm>
          <a:custGeom>
            <a:avLst/>
            <a:gdLst>
              <a:gd name="connsiteX0" fmla="*/ 0 w 12191999"/>
              <a:gd name="connsiteY0" fmla="*/ 0 h 2196733"/>
              <a:gd name="connsiteX1" fmla="*/ 12191999 w 12191999"/>
              <a:gd name="connsiteY1" fmla="*/ 0 h 2196733"/>
              <a:gd name="connsiteX2" fmla="*/ 12191999 w 12191999"/>
              <a:gd name="connsiteY2" fmla="*/ 2196733 h 2196733"/>
              <a:gd name="connsiteX3" fmla="*/ 0 w 12191999"/>
              <a:gd name="connsiteY3" fmla="*/ 2196733 h 2196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196733">
                <a:moveTo>
                  <a:pt x="0" y="0"/>
                </a:moveTo>
                <a:lnTo>
                  <a:pt x="12191999" y="0"/>
                </a:lnTo>
                <a:lnTo>
                  <a:pt x="12191999" y="2196733"/>
                </a:lnTo>
                <a:lnTo>
                  <a:pt x="0" y="2196733"/>
                </a:lnTo>
                <a:close/>
              </a:path>
            </a:pathLst>
          </a:cu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0DB983-D742-46F2-8990-4416A746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951" y="521109"/>
            <a:ext cx="2316340" cy="26902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F01421-FF59-4D9F-99D5-2782E5174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466" y="3941818"/>
            <a:ext cx="2179553" cy="19373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CC74B2-68CE-44F5-83E8-C212EC574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9688" y="4385976"/>
            <a:ext cx="1769652" cy="303246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23FD0BF-950B-41C4-A39B-2CCA9BEE3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750" y="3877390"/>
            <a:ext cx="3862971" cy="3055220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BFDC637F-2C03-FD85-98D0-80BE73B7B1E1}"/>
              </a:ext>
            </a:extLst>
          </p:cNvPr>
          <p:cNvSpPr/>
          <p:nvPr/>
        </p:nvSpPr>
        <p:spPr>
          <a:xfrm>
            <a:off x="688258" y="2801969"/>
            <a:ext cx="3141630" cy="208874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A3152"/>
                </a:solidFill>
                <a:effectLst/>
                <a:uLnTx/>
                <a:uFillTx/>
                <a:latin typeface="SVN-The Voice" panose="02040603050506020204" pitchFamily="18" charset="0"/>
                <a:ea typeface="+mn-ea"/>
                <a:cs typeface="Times New Roman" panose="02020603050405020304" pitchFamily="18" charset="0"/>
              </a:rPr>
              <a:t>BÀI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rgbClr val="0A3152"/>
                </a:solidFill>
                <a:effectLst/>
                <a:uLnTx/>
                <a:uFillTx/>
                <a:latin typeface="SVN-The Voice" panose="02040603050506020204" pitchFamily="18" charset="0"/>
                <a:ea typeface="+mn-ea"/>
                <a:cs typeface="Times New Roman" panose="02020603050405020304" pitchFamily="18" charset="0"/>
              </a:rPr>
              <a:t> 16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srgbClr val="0A315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12">
            <a:extLst>
              <a:ext uri="{FF2B5EF4-FFF2-40B4-BE49-F238E27FC236}">
                <a16:creationId xmlns:a16="http://schemas.microsoft.com/office/drawing/2014/main" id="{C2A87D94-F015-3BC1-C733-3B66B9393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989" y="491612"/>
            <a:ext cx="2316340" cy="2690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4BC97A-0B0A-9DA7-B303-EA60F9D978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303" y="188997"/>
            <a:ext cx="3054361" cy="1780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FA22A9-04C1-C5C2-C033-16F2A400BB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637" y="1104088"/>
            <a:ext cx="6578154" cy="3670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5EEF03-64A7-E9B0-3BDA-DEE0E51561CA}"/>
              </a:ext>
            </a:extLst>
          </p:cNvPr>
          <p:cNvSpPr txBox="1"/>
          <p:nvPr/>
        </p:nvSpPr>
        <p:spPr>
          <a:xfrm>
            <a:off x="7089057" y="117987"/>
            <a:ext cx="378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: </a:t>
            </a:r>
            <a:r>
              <a:rPr lang="en-US" dirty="0" err="1"/>
              <a:t>Hương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- 0972115126</a:t>
            </a:r>
          </a:p>
        </p:txBody>
      </p:sp>
    </p:spTree>
    <p:extLst>
      <p:ext uri="{BB962C8B-B14F-4D97-AF65-F5344CB8AC3E}">
        <p14:creationId xmlns:p14="http://schemas.microsoft.com/office/powerpoint/2010/main" val="419204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13"/>
            <a:ext cx="12192000" cy="6857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F8C0ED-7F3D-45A9-B201-2FBB044C5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95" y="952156"/>
            <a:ext cx="5396577" cy="4946862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983B5-B886-4EDE-0B08-80B00ACC0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42" y="3796427"/>
            <a:ext cx="3524250" cy="2857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BEA61F4-4124-9AC7-97D6-BD5A7E6D5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51930" y="222252"/>
            <a:ext cx="5816088" cy="58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2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switch dir="r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71BC80-FE1D-4416-A68B-929E5BA13CC3}"/>
              </a:ext>
            </a:extLst>
          </p:cNvPr>
          <p:cNvSpPr txBox="1"/>
          <p:nvPr/>
        </p:nvSpPr>
        <p:spPr>
          <a:xfrm>
            <a:off x="925285" y="174172"/>
            <a:ext cx="10820399" cy="2294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buClr>
                <a:srgbClr val="FFFA00"/>
              </a:buClr>
              <a:defRPr sz="2800">
                <a:solidFill>
                  <a:srgbClr val="0A3152"/>
                </a:solidFill>
                <a:effectLst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lvl="0" algn="just"/>
            <a:r>
              <a:rPr lang="vi-VN" altLang="zh-CN" sz="3000" b="1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Chọn câu trả lời đúng</a:t>
            </a:r>
          </a:p>
          <a:p>
            <a:pPr lvl="0" algn="just"/>
            <a:r>
              <a:rPr lang="vi-VN" altLang="zh-CN" sz="30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Mai và Mi vừa làm một ngôi nhà bằng bìa cứng. Mặt sàn của ngôi nhà có dạng hình vuông với diện tích là 4 </a:t>
            </a:r>
            <a:r>
              <a:rPr lang="en-US" sz="3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</a:t>
            </a:r>
            <a:r>
              <a:rPr lang="en-US" sz="3200" b="1" baseline="300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vi-VN" altLang="zh-CN" sz="30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 Diện tích mặt sàn của ngôi nhà đó tính theo đơn vị đề-xi-mét vuông là:</a:t>
            </a:r>
            <a:endParaRPr kumimoji="0" lang="zh-CN" altLang="en-US" sz="3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6" y="3906408"/>
            <a:ext cx="4536850" cy="340140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F0CF2E9-C695-EEBB-6D97-553832B6BB83}"/>
              </a:ext>
            </a:extLst>
          </p:cNvPr>
          <p:cNvSpPr/>
          <p:nvPr/>
        </p:nvSpPr>
        <p:spPr>
          <a:xfrm>
            <a:off x="152400" y="206829"/>
            <a:ext cx="555171" cy="5007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C9632D-B337-DB31-846E-573D2CB10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687" y="2583407"/>
            <a:ext cx="7066188" cy="417730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E7B85F8F-747C-EC5A-9212-2CE13C4EA462}"/>
              </a:ext>
            </a:extLst>
          </p:cNvPr>
          <p:cNvSpPr/>
          <p:nvPr/>
        </p:nvSpPr>
        <p:spPr>
          <a:xfrm>
            <a:off x="7358743" y="2688771"/>
            <a:ext cx="446314" cy="4680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71BC80-FE1D-4416-A68B-929E5BA13CC3}"/>
              </a:ext>
            </a:extLst>
          </p:cNvPr>
          <p:cNvSpPr txBox="1"/>
          <p:nvPr/>
        </p:nvSpPr>
        <p:spPr>
          <a:xfrm>
            <a:off x="925285" y="174172"/>
            <a:ext cx="10820399" cy="6959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buClr>
                <a:srgbClr val="FFFA00"/>
              </a:buClr>
              <a:defRPr sz="2800">
                <a:solidFill>
                  <a:srgbClr val="0A3152"/>
                </a:solidFill>
                <a:effectLst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A00"/>
              </a:buClr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?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0CF2E9-C695-EEBB-6D97-553832B6BB83}"/>
              </a:ext>
            </a:extLst>
          </p:cNvPr>
          <p:cNvSpPr/>
          <p:nvPr/>
        </p:nvSpPr>
        <p:spPr>
          <a:xfrm>
            <a:off x="152400" y="206828"/>
            <a:ext cx="707571" cy="62048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34D2F4B-D27E-4827-C4CD-0C5504C1D28F}"/>
              </a:ext>
            </a:extLst>
          </p:cNvPr>
          <p:cNvSpPr/>
          <p:nvPr/>
        </p:nvSpPr>
        <p:spPr>
          <a:xfrm>
            <a:off x="293915" y="1023257"/>
            <a:ext cx="11723914" cy="541019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75B00-C91E-E919-2C8A-2C77A0F02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46" y="3906408"/>
            <a:ext cx="4536850" cy="3401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1D74BC1-134D-323A-E87D-793858CF446B}"/>
              </a:ext>
            </a:extLst>
          </p:cNvPr>
          <p:cNvSpPr txBox="1"/>
          <p:nvPr/>
        </p:nvSpPr>
        <p:spPr>
          <a:xfrm>
            <a:off x="895788" y="1461845"/>
            <a:ext cx="390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 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  ha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849E10-280F-3175-CE0B-6B2F9B694E95}"/>
              </a:ext>
            </a:extLst>
          </p:cNvPr>
          <p:cNvSpPr txBox="1"/>
          <p:nvPr/>
        </p:nvSpPr>
        <p:spPr>
          <a:xfrm>
            <a:off x="895788" y="2169417"/>
            <a:ext cx="390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12 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    d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2E5B9C-7D4E-E046-0B7A-FA3886467FC7}"/>
              </a:ext>
            </a:extLst>
          </p:cNvPr>
          <p:cNvSpPr txBox="1"/>
          <p:nvPr/>
        </p:nvSpPr>
        <p:spPr>
          <a:xfrm>
            <a:off x="928445" y="2942302"/>
            <a:ext cx="390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 dm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  c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4DEDD0-0231-E40B-97DA-91207A0895F5}"/>
              </a:ext>
            </a:extLst>
          </p:cNvPr>
          <p:cNvSpPr txBox="1"/>
          <p:nvPr/>
        </p:nvSpPr>
        <p:spPr>
          <a:xfrm>
            <a:off x="6719645" y="1483617"/>
            <a:ext cx="390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b) 600 ha =             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km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endParaRPr lang="en-US" sz="28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0C9C9E-D286-5A43-1297-ACD18603167D}"/>
              </a:ext>
            </a:extLst>
          </p:cNvPr>
          <p:cNvSpPr txBox="1"/>
          <p:nvPr/>
        </p:nvSpPr>
        <p:spPr>
          <a:xfrm>
            <a:off x="6719645" y="2191189"/>
            <a:ext cx="390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2 500 dm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  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E2A90-00AA-DC1B-8AC4-CE437CF9C594}"/>
              </a:ext>
            </a:extLst>
          </p:cNvPr>
          <p:cNvSpPr txBox="1"/>
          <p:nvPr/>
        </p:nvSpPr>
        <p:spPr>
          <a:xfrm>
            <a:off x="6828502" y="2974960"/>
            <a:ext cx="3904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900 cm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  d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6E9C4-7876-E536-7374-DC39C3A8D65A}"/>
              </a:ext>
            </a:extLst>
          </p:cNvPr>
          <p:cNvSpPr txBox="1"/>
          <p:nvPr/>
        </p:nvSpPr>
        <p:spPr>
          <a:xfrm>
            <a:off x="4191001" y="3845817"/>
            <a:ext cx="523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d) 2 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5 dm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=              d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05C39-509E-FD5B-14B2-D26005BACA4A}"/>
              </a:ext>
            </a:extLst>
          </p:cNvPr>
          <p:cNvSpPr txBox="1"/>
          <p:nvPr/>
        </p:nvSpPr>
        <p:spPr>
          <a:xfrm>
            <a:off x="4575161" y="4553389"/>
            <a:ext cx="551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40 cm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4 mm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    m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BB0AD9-9A63-974F-730B-8E95BE2358DA}"/>
              </a:ext>
            </a:extLst>
          </p:cNvPr>
          <p:cNvSpPr txBox="1"/>
          <p:nvPr/>
        </p:nvSpPr>
        <p:spPr>
          <a:xfrm>
            <a:off x="4684018" y="5337160"/>
            <a:ext cx="5570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615 dm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          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                 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en-US" alt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800" b="1" baseline="300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C095593-415A-B631-95D1-BB7C96EC0989}"/>
              </a:ext>
            </a:extLst>
          </p:cNvPr>
          <p:cNvSpPr/>
          <p:nvPr/>
        </p:nvSpPr>
        <p:spPr>
          <a:xfrm>
            <a:off x="2797629" y="1524000"/>
            <a:ext cx="729342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BB13AC4-C881-1674-A6D5-3ED5863D1CE9}"/>
              </a:ext>
            </a:extLst>
          </p:cNvPr>
          <p:cNvSpPr/>
          <p:nvPr/>
        </p:nvSpPr>
        <p:spPr>
          <a:xfrm>
            <a:off x="2460172" y="2166258"/>
            <a:ext cx="892628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910EB80-935F-5D5B-0D84-F61D8D95AC03}"/>
              </a:ext>
            </a:extLst>
          </p:cNvPr>
          <p:cNvSpPr/>
          <p:nvPr/>
        </p:nvSpPr>
        <p:spPr>
          <a:xfrm>
            <a:off x="2514599" y="2982686"/>
            <a:ext cx="718457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14C956D-D56A-95E3-EA10-1A7B17DC4402}"/>
              </a:ext>
            </a:extLst>
          </p:cNvPr>
          <p:cNvSpPr/>
          <p:nvPr/>
        </p:nvSpPr>
        <p:spPr>
          <a:xfrm>
            <a:off x="8795656" y="1469572"/>
            <a:ext cx="718457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4109420-130C-19CD-255D-5D090A9D41D7}"/>
              </a:ext>
            </a:extLst>
          </p:cNvPr>
          <p:cNvSpPr/>
          <p:nvPr/>
        </p:nvSpPr>
        <p:spPr>
          <a:xfrm>
            <a:off x="8991599" y="2188029"/>
            <a:ext cx="718457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F15EABF-D6B7-D10E-9F56-6178DC828E4D}"/>
              </a:ext>
            </a:extLst>
          </p:cNvPr>
          <p:cNvSpPr/>
          <p:nvPr/>
        </p:nvSpPr>
        <p:spPr>
          <a:xfrm>
            <a:off x="8741228" y="2993572"/>
            <a:ext cx="718457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50D5A27-99C4-3FC3-F6D1-FD3824FF0EC1}"/>
              </a:ext>
            </a:extLst>
          </p:cNvPr>
          <p:cNvSpPr/>
          <p:nvPr/>
        </p:nvSpPr>
        <p:spPr>
          <a:xfrm>
            <a:off x="6836228" y="3831772"/>
            <a:ext cx="827315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0D222B-5967-FF81-07B9-D93A93CF7D68}"/>
              </a:ext>
            </a:extLst>
          </p:cNvPr>
          <p:cNvSpPr/>
          <p:nvPr/>
        </p:nvSpPr>
        <p:spPr>
          <a:xfrm>
            <a:off x="7304314" y="4550229"/>
            <a:ext cx="957943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FC696E3-A7CA-6572-C066-CE8347AA419E}"/>
              </a:ext>
            </a:extLst>
          </p:cNvPr>
          <p:cNvSpPr/>
          <p:nvPr/>
        </p:nvSpPr>
        <p:spPr>
          <a:xfrm>
            <a:off x="6596742" y="5334000"/>
            <a:ext cx="718457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E5AF254-2BC8-A94D-3AD1-1220B0546A01}"/>
              </a:ext>
            </a:extLst>
          </p:cNvPr>
          <p:cNvSpPr/>
          <p:nvPr/>
        </p:nvSpPr>
        <p:spPr>
          <a:xfrm>
            <a:off x="7946571" y="5344886"/>
            <a:ext cx="718457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6E8BBB1-A376-0FF4-A027-9424953E5C37}"/>
              </a:ext>
            </a:extLst>
          </p:cNvPr>
          <p:cNvSpPr/>
          <p:nvPr/>
        </p:nvSpPr>
        <p:spPr>
          <a:xfrm>
            <a:off x="2710543" y="1524000"/>
            <a:ext cx="816428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500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EB2227-3399-61FA-1D34-5692251DADE3}"/>
              </a:ext>
            </a:extLst>
          </p:cNvPr>
          <p:cNvSpPr/>
          <p:nvPr/>
        </p:nvSpPr>
        <p:spPr>
          <a:xfrm>
            <a:off x="2394857" y="2144485"/>
            <a:ext cx="979714" cy="522515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1200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0CCF76-BA9D-57B4-39C4-375809659B61}"/>
              </a:ext>
            </a:extLst>
          </p:cNvPr>
          <p:cNvSpPr/>
          <p:nvPr/>
        </p:nvSpPr>
        <p:spPr>
          <a:xfrm>
            <a:off x="2427515" y="2982686"/>
            <a:ext cx="816428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600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36648CE-534D-6870-3C63-1E770F5C43DE}"/>
              </a:ext>
            </a:extLst>
          </p:cNvPr>
          <p:cNvSpPr/>
          <p:nvPr/>
        </p:nvSpPr>
        <p:spPr>
          <a:xfrm>
            <a:off x="8763001" y="1469573"/>
            <a:ext cx="816428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E51272D-D2B8-544F-2F9E-06ADB140F654}"/>
              </a:ext>
            </a:extLst>
          </p:cNvPr>
          <p:cNvSpPr/>
          <p:nvPr/>
        </p:nvSpPr>
        <p:spPr>
          <a:xfrm>
            <a:off x="8948058" y="2177144"/>
            <a:ext cx="816428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25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0FE8EE2-024A-0AEA-A3B2-46CC750564B7}"/>
              </a:ext>
            </a:extLst>
          </p:cNvPr>
          <p:cNvSpPr/>
          <p:nvPr/>
        </p:nvSpPr>
        <p:spPr>
          <a:xfrm>
            <a:off x="8708572" y="2982688"/>
            <a:ext cx="805542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027FAEE-1009-7F75-728E-7B3179176B24}"/>
              </a:ext>
            </a:extLst>
          </p:cNvPr>
          <p:cNvSpPr/>
          <p:nvPr/>
        </p:nvSpPr>
        <p:spPr>
          <a:xfrm>
            <a:off x="6836229" y="3831771"/>
            <a:ext cx="816428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205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9CF483B-C962-BB7E-E421-80B5A9B8BB48}"/>
              </a:ext>
            </a:extLst>
          </p:cNvPr>
          <p:cNvSpPr/>
          <p:nvPr/>
        </p:nvSpPr>
        <p:spPr>
          <a:xfrm>
            <a:off x="7304315" y="4539342"/>
            <a:ext cx="957942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4004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70450E0-C9A5-BAB1-7BC2-383AD8D411E0}"/>
              </a:ext>
            </a:extLst>
          </p:cNvPr>
          <p:cNvSpPr/>
          <p:nvPr/>
        </p:nvSpPr>
        <p:spPr>
          <a:xfrm>
            <a:off x="6585857" y="5344885"/>
            <a:ext cx="729343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E7DD7D3-E9F3-2C6A-8299-7A4AD8B56993}"/>
              </a:ext>
            </a:extLst>
          </p:cNvPr>
          <p:cNvSpPr/>
          <p:nvPr/>
        </p:nvSpPr>
        <p:spPr>
          <a:xfrm>
            <a:off x="7957457" y="5333999"/>
            <a:ext cx="729343" cy="478971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6120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871BC80-FE1D-4416-A68B-929E5BA13CC3}"/>
              </a:ext>
            </a:extLst>
          </p:cNvPr>
          <p:cNvSpPr txBox="1"/>
          <p:nvPr/>
        </p:nvSpPr>
        <p:spPr>
          <a:xfrm>
            <a:off x="925285" y="174172"/>
            <a:ext cx="10820399" cy="170328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buClr>
                <a:srgbClr val="FFFA00"/>
              </a:buClr>
              <a:defRPr sz="2800">
                <a:solidFill>
                  <a:srgbClr val="0A3152"/>
                </a:solidFill>
                <a:effectLst/>
                <a:latin typeface="思源黑体 CN Heavy" panose="020B0A00000000000000" pitchFamily="34" charset="-122"/>
                <a:ea typeface="思源黑体 CN Heavy" panose="020B0A00000000000000" pitchFamily="34" charset="-122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A00"/>
              </a:buClr>
              <a:buSzTx/>
              <a:buFontTx/>
              <a:buNone/>
              <a:tabLst/>
              <a:defRPr/>
            </a:pPr>
            <a:r>
              <a:rPr kumimoji="0" lang="vi-VN" altLang="zh-CN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Chọn câu trả lời đúng</a:t>
            </a:r>
          </a:p>
          <a:p>
            <a:pPr lvl="0" algn="just"/>
            <a:r>
              <a:rPr lang="vi-VN" altLang="zh-CN" sz="30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Biết mặt bàn học của Việt có dạng hình chữ nhật. Diện tích mặt bàn đó khoảng:</a:t>
            </a:r>
            <a:endParaRPr kumimoji="0" lang="zh-CN" alt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思源黑体 CN Heavy" panose="020B0A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F0CF2E9-C695-EEBB-6D97-553832B6BB83}"/>
              </a:ext>
            </a:extLst>
          </p:cNvPr>
          <p:cNvSpPr/>
          <p:nvPr/>
        </p:nvSpPr>
        <p:spPr>
          <a:xfrm>
            <a:off x="152400" y="206829"/>
            <a:ext cx="555171" cy="50074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1B1C2-4055-8C3A-10DC-68FE69D31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457" y="2087763"/>
            <a:ext cx="5023076" cy="41082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246D7C-824C-7A8A-78E4-A9EC3F09440D}"/>
              </a:ext>
            </a:extLst>
          </p:cNvPr>
          <p:cNvSpPr txBox="1"/>
          <p:nvPr/>
        </p:nvSpPr>
        <p:spPr>
          <a:xfrm>
            <a:off x="772886" y="2471057"/>
            <a:ext cx="5377543" cy="295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A. 50 cm</a:t>
            </a:r>
            <a:r>
              <a:rPr lang="en-US" sz="3200" b="0" i="0" baseline="30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                      </a:t>
            </a:r>
          </a:p>
          <a:p>
            <a:pPr algn="just">
              <a:lnSpc>
                <a:spcPct val="150000"/>
              </a:lnSpc>
            </a:pPr>
            <a:r>
              <a:rPr lang="en-US" sz="3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B. 50 dm</a:t>
            </a:r>
            <a:r>
              <a:rPr lang="en-US" sz="3200" b="0" i="0" baseline="30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                      </a:t>
            </a:r>
          </a:p>
          <a:p>
            <a:pPr algn="just">
              <a:lnSpc>
                <a:spcPct val="150000"/>
              </a:lnSpc>
            </a:pPr>
            <a:r>
              <a:rPr lang="en-US" sz="3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C. 50 m</a:t>
            </a:r>
            <a:r>
              <a:rPr lang="en-US" sz="3200" b="0" i="0" baseline="30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               </a:t>
            </a:r>
          </a:p>
          <a:p>
            <a:pPr algn="just">
              <a:lnSpc>
                <a:spcPct val="150000"/>
              </a:lnSpc>
            </a:pPr>
            <a:r>
              <a:rPr lang="en-US" sz="3200" b="0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D. 50 ha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B1D15F-840F-5E1F-99E4-05ABAB6B97B5}"/>
              </a:ext>
            </a:extLst>
          </p:cNvPr>
          <p:cNvSpPr/>
          <p:nvPr/>
        </p:nvSpPr>
        <p:spPr>
          <a:xfrm>
            <a:off x="772886" y="3461657"/>
            <a:ext cx="478971" cy="4572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6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5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EA32798-8EB2-44A5-BA93-130103067E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575" y="1820788"/>
            <a:ext cx="6011032" cy="503721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C9796D1-5A05-E1F3-DBC4-2F32E866EFAA}"/>
              </a:ext>
            </a:extLst>
          </p:cNvPr>
          <p:cNvSpPr/>
          <p:nvPr/>
        </p:nvSpPr>
        <p:spPr>
          <a:xfrm>
            <a:off x="3820886" y="783771"/>
            <a:ext cx="6291943" cy="1926772"/>
          </a:xfrm>
          <a:prstGeom prst="wedgeRoundRectCallout">
            <a:avLst>
              <a:gd name="adj1" fmla="val -36025"/>
              <a:gd name="adj2" fmla="val 61370"/>
              <a:gd name="adj3" fmla="val 16667"/>
            </a:avLst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3600" b="1" dirty="0">
                <a:latin typeface="Cambria" panose="02040503050406030204" pitchFamily="18" charset="0"/>
                <a:ea typeface="Cambria" panose="02040503050406030204" pitchFamily="18" charset="0"/>
              </a:rPr>
              <a:t>Ước lượng số đo diện tích của một số đồ vật trong lớp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57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E6B67B-B297-45D6-8A79-297EBA0C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78" y="-163560"/>
            <a:ext cx="9716244" cy="73770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EA1C39-8937-4958-8232-EB9C3A41FF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343"/>
          <a:stretch>
            <a:fillRect/>
          </a:stretch>
        </p:blipFill>
        <p:spPr>
          <a:xfrm>
            <a:off x="0" y="4661267"/>
            <a:ext cx="12191999" cy="2196733"/>
          </a:xfrm>
          <a:custGeom>
            <a:avLst/>
            <a:gdLst>
              <a:gd name="connsiteX0" fmla="*/ 0 w 12191999"/>
              <a:gd name="connsiteY0" fmla="*/ 0 h 2196733"/>
              <a:gd name="connsiteX1" fmla="*/ 12191999 w 12191999"/>
              <a:gd name="connsiteY1" fmla="*/ 0 h 2196733"/>
              <a:gd name="connsiteX2" fmla="*/ 12191999 w 12191999"/>
              <a:gd name="connsiteY2" fmla="*/ 2196733 h 2196733"/>
              <a:gd name="connsiteX3" fmla="*/ 0 w 12191999"/>
              <a:gd name="connsiteY3" fmla="*/ 2196733 h 2196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196733">
                <a:moveTo>
                  <a:pt x="0" y="0"/>
                </a:moveTo>
                <a:lnTo>
                  <a:pt x="12191999" y="0"/>
                </a:lnTo>
                <a:lnTo>
                  <a:pt x="12191999" y="2196733"/>
                </a:lnTo>
                <a:lnTo>
                  <a:pt x="0" y="2196733"/>
                </a:lnTo>
                <a:close/>
              </a:path>
            </a:pathLst>
          </a:cu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0DB983-D742-46F2-8990-4416A746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9822" y="0"/>
            <a:ext cx="2316340" cy="26902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F01421-FF59-4D9F-99D5-2782E5174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81" y="1296947"/>
            <a:ext cx="2179553" cy="19373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CC74B2-68CE-44F5-83E8-C212EC574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3507" y="3744766"/>
            <a:ext cx="1769652" cy="303246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23FD0BF-950B-41C4-A39B-2CCA9BEE3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6105" y="3744766"/>
            <a:ext cx="3862971" cy="3055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122CC-1D41-5280-FC83-6760E10627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725" y="547099"/>
            <a:ext cx="2892548" cy="22671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EAF9EF-0BF2-E89E-9102-A7739DEE6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41757" y="2272807"/>
            <a:ext cx="9035055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0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F894E0-47D0-4583-B4E9-9B61F390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919"/>
            <a:ext cx="12192000" cy="64855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C0F698-1713-446A-92C5-227DC73D7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062" y="1621500"/>
            <a:ext cx="1460018" cy="19614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55416F-776A-47F6-916F-9F9ABE958581}"/>
              </a:ext>
            </a:extLst>
          </p:cNvPr>
          <p:cNvSpPr txBox="1"/>
          <p:nvPr/>
        </p:nvSpPr>
        <p:spPr>
          <a:xfrm>
            <a:off x="2643530" y="1701559"/>
            <a:ext cx="8153400" cy="285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pPr marL="0" marR="0" lvl="0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#9Slide07 SVNAppleberry" panose="02040603050506020204" pitchFamily="18" charset="0"/>
                <a:ea typeface="思源黑体 CN Bold" panose="020B0800000000000000" pitchFamily="34" charset="-122"/>
                <a:cs typeface="Times New Roman" panose="02020603050405020304" pitchFamily="18" charset="0"/>
              </a:rPr>
              <a:t>KHỞI ĐỘNG</a:t>
            </a:r>
            <a:endParaRPr kumimoji="0" lang="zh-CN" altLang="en-US" sz="13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#9Slide07 SVNAppleberry" panose="02040603050506020204" pitchFamily="18" charset="0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71B679-297C-4E96-8129-7B85642B6C57}"/>
              </a:ext>
            </a:extLst>
          </p:cNvPr>
          <p:cNvSpPr txBox="1"/>
          <p:nvPr/>
        </p:nvSpPr>
        <p:spPr>
          <a:xfrm>
            <a:off x="3783488" y="1029443"/>
            <a:ext cx="759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A3152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A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A3152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7BE849E-9B14-435C-B921-4AC14ED468A3}"/>
              </a:ext>
            </a:extLst>
          </p:cNvPr>
          <p:cNvSpPr txBox="1"/>
          <p:nvPr/>
        </p:nvSpPr>
        <p:spPr>
          <a:xfrm>
            <a:off x="6253348" y="1029443"/>
            <a:ext cx="759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A3152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B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A3152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AEBF2E-A51D-4FDA-954B-9EC014C35E40}"/>
              </a:ext>
            </a:extLst>
          </p:cNvPr>
          <p:cNvSpPr txBox="1"/>
          <p:nvPr/>
        </p:nvSpPr>
        <p:spPr>
          <a:xfrm>
            <a:off x="7458784" y="1029443"/>
            <a:ext cx="759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A3152"/>
                </a:solidFill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A3152"/>
              </a:solidFill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85DE722-1597-4FC1-BBD3-61E30C4F6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3148" y="1076583"/>
            <a:ext cx="518764" cy="490494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282812-7742-4FBA-DD79-1C61D99D7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507" y="4231431"/>
            <a:ext cx="2673927" cy="241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3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92A8D4-129B-4368-B465-33F248F3B7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1673"/>
            <a:ext cx="6850748" cy="685074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551265-54D9-4C19-B7B3-33AFB6BC5A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1901371"/>
            <a:ext cx="5810257" cy="4648205"/>
          </a:xfrm>
          <a:prstGeom prst="rect">
            <a:avLst/>
          </a:prstGeom>
          <a:effectLst>
            <a:outerShdw blurRad="25400" dist="254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10252-A659-8849-4C48-9D5E9223E890}"/>
              </a:ext>
            </a:extLst>
          </p:cNvPr>
          <p:cNvSpPr txBox="1"/>
          <p:nvPr/>
        </p:nvSpPr>
        <p:spPr>
          <a:xfrm>
            <a:off x="2825319" y="1729796"/>
            <a:ext cx="61655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800" b="1" i="0" u="sng" strike="noStrike" kern="1200" cap="none" spc="0" normalizeH="0" baseline="0" noProof="0" dirty="0">
                <a:ln>
                  <a:noFill/>
                </a:ln>
                <a:solidFill>
                  <a:srgbClr val="0A315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Câu 1</a:t>
            </a:r>
            <a:r>
              <a:rPr kumimoji="0" lang="nl-NL" sz="4800" b="1" i="0" u="none" strike="noStrike" kern="1200" cap="none" spc="0" normalizeH="0" baseline="0" noProof="0" dirty="0">
                <a:ln>
                  <a:noFill/>
                </a:ln>
                <a:solidFill>
                  <a:srgbClr val="0A315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: </a:t>
            </a:r>
            <a:endParaRPr kumimoji="0" lang="vi-VN" sz="4800" b="1" i="0" u="none" strike="noStrike" kern="1200" cap="none" spc="0" normalizeH="0" baseline="0" noProof="0" dirty="0">
              <a:ln>
                <a:noFill/>
              </a:ln>
              <a:solidFill>
                <a:srgbClr val="0A3152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1B3DF75-4E69-24BC-1F15-42C9CD8FE106}"/>
              </a:ext>
            </a:extLst>
          </p:cNvPr>
          <p:cNvSpPr/>
          <p:nvPr/>
        </p:nvSpPr>
        <p:spPr>
          <a:xfrm>
            <a:off x="1768032" y="2803172"/>
            <a:ext cx="3574742" cy="909540"/>
          </a:xfrm>
          <a:prstGeom prst="roundRect">
            <a:avLst/>
          </a:prstGeom>
          <a:solidFill>
            <a:srgbClr val="0A3152"/>
          </a:solidFill>
          <a:ln w="19050">
            <a:solidFill>
              <a:srgbClr val="0A315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4 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km</a:t>
            </a:r>
            <a:r>
              <a:rPr lang="en-US" sz="3600" b="1" i="0" baseline="30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36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= …?.. ha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2265D-6F43-9502-B30E-8CB173B167CF}"/>
              </a:ext>
            </a:extLst>
          </p:cNvPr>
          <p:cNvSpPr txBox="1"/>
          <p:nvPr/>
        </p:nvSpPr>
        <p:spPr>
          <a:xfrm>
            <a:off x="2623457" y="3800236"/>
            <a:ext cx="5784332" cy="89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48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400</a:t>
            </a:r>
            <a:endParaRPr kumimoji="0" lang="vi-VN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638BAE-53FB-AE82-94CC-3CFA6EF1B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95" y="155799"/>
            <a:ext cx="2647373" cy="26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7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92A8D4-129B-4368-B465-33F248F3B7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1673"/>
            <a:ext cx="6850748" cy="685074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551265-54D9-4C19-B7B3-33AFB6BC5A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1901371"/>
            <a:ext cx="5810257" cy="4648205"/>
          </a:xfrm>
          <a:prstGeom prst="rect">
            <a:avLst/>
          </a:prstGeom>
          <a:effectLst>
            <a:outerShdw blurRad="25400" dist="254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10252-A659-8849-4C48-9D5E9223E890}"/>
              </a:ext>
            </a:extLst>
          </p:cNvPr>
          <p:cNvSpPr txBox="1"/>
          <p:nvPr/>
        </p:nvSpPr>
        <p:spPr>
          <a:xfrm>
            <a:off x="2825319" y="1729796"/>
            <a:ext cx="61655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1" i="0" u="sng" strike="noStrike" kern="1200" cap="none" spc="0" normalizeH="0" baseline="0" noProof="0" dirty="0">
                <a:ln>
                  <a:noFill/>
                </a:ln>
                <a:solidFill>
                  <a:srgbClr val="0A315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Câu 2</a:t>
            </a: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0A315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: 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srgbClr val="0A3152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1B3DF75-4E69-24BC-1F15-42C9CD8FE106}"/>
              </a:ext>
            </a:extLst>
          </p:cNvPr>
          <p:cNvSpPr/>
          <p:nvPr/>
        </p:nvSpPr>
        <p:spPr>
          <a:xfrm>
            <a:off x="1317171" y="2803172"/>
            <a:ext cx="4582885" cy="909540"/>
          </a:xfrm>
          <a:prstGeom prst="roundRect">
            <a:avLst/>
          </a:prstGeom>
          <a:solidFill>
            <a:srgbClr val="0A3152"/>
          </a:solidFill>
          <a:ln w="19050">
            <a:solidFill>
              <a:srgbClr val="0A315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lnSpc>
                <a:spcPct val="250000"/>
              </a:lnSpc>
            </a:pPr>
            <a:r>
              <a:rPr lang="nl-NL" sz="36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50</a:t>
            </a:r>
            <a:r>
              <a:rPr kumimoji="0" lang="nl-NL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000</a:t>
            </a:r>
            <a:r>
              <a:rPr kumimoji="0" lang="nl-NL" sz="36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ha =..?.. </a:t>
            </a:r>
            <a:r>
              <a:rPr lang="en-US" sz="3600" b="1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km</a:t>
            </a:r>
            <a:r>
              <a:rPr lang="en-US" sz="3600" b="1" i="0" baseline="30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kumimoji="0" lang="vi-V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2265D-6F43-9502-B30E-8CB173B167CF}"/>
              </a:ext>
            </a:extLst>
          </p:cNvPr>
          <p:cNvSpPr txBox="1"/>
          <p:nvPr/>
        </p:nvSpPr>
        <p:spPr>
          <a:xfrm>
            <a:off x="2931504" y="3778589"/>
            <a:ext cx="6130030" cy="99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500</a:t>
            </a:r>
            <a:endParaRPr kumimoji="0" lang="vi-VN" sz="5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299679-1011-4B44-2F5D-57F3A6D01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62" y="228295"/>
            <a:ext cx="2729306" cy="272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92A8D4-129B-4368-B465-33F248F3B7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1673"/>
            <a:ext cx="6850748" cy="6850748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551265-54D9-4C19-B7B3-33AFB6BC5A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50" y="1901371"/>
            <a:ext cx="5810257" cy="4648205"/>
          </a:xfrm>
          <a:prstGeom prst="rect">
            <a:avLst/>
          </a:prstGeom>
          <a:effectLst>
            <a:outerShdw blurRad="25400" dist="254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B10252-A659-8849-4C48-9D5E9223E890}"/>
              </a:ext>
            </a:extLst>
          </p:cNvPr>
          <p:cNvSpPr txBox="1"/>
          <p:nvPr/>
        </p:nvSpPr>
        <p:spPr>
          <a:xfrm>
            <a:off x="2825319" y="1729796"/>
            <a:ext cx="61655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1" i="0" u="sng" strike="noStrike" kern="1200" cap="none" spc="0" normalizeH="0" baseline="0" noProof="0" dirty="0">
                <a:ln>
                  <a:noFill/>
                </a:ln>
                <a:solidFill>
                  <a:srgbClr val="0A315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Câu 3</a:t>
            </a:r>
            <a:r>
              <a:rPr kumimoji="0" lang="nl-NL" sz="4400" b="1" i="0" u="none" strike="noStrike" kern="1200" cap="none" spc="0" normalizeH="0" baseline="0" noProof="0" dirty="0">
                <a:ln>
                  <a:noFill/>
                </a:ln>
                <a:solidFill>
                  <a:srgbClr val="0A3152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: 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srgbClr val="0A3152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21B3DF75-4E69-24BC-1F15-42C9CD8FE106}"/>
              </a:ext>
            </a:extLst>
          </p:cNvPr>
          <p:cNvSpPr/>
          <p:nvPr/>
        </p:nvSpPr>
        <p:spPr>
          <a:xfrm>
            <a:off x="947057" y="2803172"/>
            <a:ext cx="5050971" cy="909540"/>
          </a:xfrm>
          <a:prstGeom prst="roundRect">
            <a:avLst/>
          </a:prstGeom>
          <a:solidFill>
            <a:srgbClr val="0A3152"/>
          </a:solidFill>
          <a:ln w="19050">
            <a:solidFill>
              <a:srgbClr val="0A315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nl-NL" sz="4000" dirty="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56 800 ha = ..?..</a:t>
            </a:r>
            <a:r>
              <a:rPr lang="en-US" sz="4000" b="1" i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km</a:t>
            </a:r>
            <a:r>
              <a:rPr lang="en-US" sz="4000" b="1" i="0" baseline="3000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kumimoji="0" lang="vi-VN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52265D-6F43-9502-B30E-8CB173B167CF}"/>
              </a:ext>
            </a:extLst>
          </p:cNvPr>
          <p:cNvSpPr txBox="1"/>
          <p:nvPr/>
        </p:nvSpPr>
        <p:spPr>
          <a:xfrm>
            <a:off x="2598048" y="3778589"/>
            <a:ext cx="2278752" cy="99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568</a:t>
            </a:r>
            <a:endParaRPr kumimoji="0" lang="vi-VN" sz="5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16AE5D-5716-F9DB-1E80-D9FB614401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991" y="308424"/>
            <a:ext cx="2619664" cy="26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73" y="1"/>
            <a:ext cx="12193873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1E6B67B-B297-45D6-8A79-297EBA0CC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603" y="4245405"/>
            <a:ext cx="9716244" cy="737701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9EA1C39-8937-4958-8232-EB9C3A41FF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343"/>
          <a:stretch>
            <a:fillRect/>
          </a:stretch>
        </p:blipFill>
        <p:spPr>
          <a:xfrm>
            <a:off x="0" y="4661267"/>
            <a:ext cx="12191999" cy="2196733"/>
          </a:xfrm>
          <a:custGeom>
            <a:avLst/>
            <a:gdLst>
              <a:gd name="connsiteX0" fmla="*/ 0 w 12191999"/>
              <a:gd name="connsiteY0" fmla="*/ 0 h 2196733"/>
              <a:gd name="connsiteX1" fmla="*/ 12191999 w 12191999"/>
              <a:gd name="connsiteY1" fmla="*/ 0 h 2196733"/>
              <a:gd name="connsiteX2" fmla="*/ 12191999 w 12191999"/>
              <a:gd name="connsiteY2" fmla="*/ 2196733 h 2196733"/>
              <a:gd name="connsiteX3" fmla="*/ 0 w 12191999"/>
              <a:gd name="connsiteY3" fmla="*/ 2196733 h 2196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2196733">
                <a:moveTo>
                  <a:pt x="0" y="0"/>
                </a:moveTo>
                <a:lnTo>
                  <a:pt x="12191999" y="0"/>
                </a:lnTo>
                <a:lnTo>
                  <a:pt x="12191999" y="2196733"/>
                </a:lnTo>
                <a:lnTo>
                  <a:pt x="0" y="2196733"/>
                </a:lnTo>
                <a:close/>
              </a:path>
            </a:pathLst>
          </a:cu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90DB983-D742-46F2-8990-4416A7464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951" y="521109"/>
            <a:ext cx="2316340" cy="269023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9F01421-FF59-4D9F-99D5-2782E5174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466" y="3941818"/>
            <a:ext cx="2179553" cy="193738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9CC74B2-68CE-44F5-83E8-C212EC574A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9688" y="4385976"/>
            <a:ext cx="1769652" cy="303246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123FD0BF-950B-41C4-A39B-2CCA9BEE3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750" y="3877390"/>
            <a:ext cx="3862971" cy="3055220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BFDC637F-2C03-FD85-98D0-80BE73B7B1E1}"/>
              </a:ext>
            </a:extLst>
          </p:cNvPr>
          <p:cNvSpPr/>
          <p:nvPr/>
        </p:nvSpPr>
        <p:spPr>
          <a:xfrm>
            <a:off x="688258" y="2801969"/>
            <a:ext cx="3141630" cy="208874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A3152"/>
                </a:solidFill>
                <a:effectLst/>
                <a:uLnTx/>
                <a:uFillTx/>
                <a:latin typeface="SVN-The Voice" panose="02040603050506020204" pitchFamily="18" charset="0"/>
                <a:ea typeface="+mn-ea"/>
                <a:cs typeface="Times New Roman" panose="02020603050405020304" pitchFamily="18" charset="0"/>
              </a:rPr>
              <a:t>BÀI</a:t>
            </a:r>
            <a:r>
              <a:rPr kumimoji="0" lang="en-US" sz="4400" b="1" i="0" u="none" strike="noStrike" kern="1200" cap="none" spc="0" normalizeH="0" noProof="0" dirty="0">
                <a:ln>
                  <a:noFill/>
                </a:ln>
                <a:solidFill>
                  <a:srgbClr val="0A3152"/>
                </a:solidFill>
                <a:effectLst/>
                <a:uLnTx/>
                <a:uFillTx/>
                <a:latin typeface="SVN-The Voice" panose="02040603050506020204" pitchFamily="18" charset="0"/>
                <a:ea typeface="+mn-ea"/>
                <a:cs typeface="Times New Roman" panose="02020603050405020304" pitchFamily="18" charset="0"/>
              </a:rPr>
              <a:t> 16</a:t>
            </a:r>
            <a:endParaRPr kumimoji="0" lang="vi-VN" sz="4400" b="1" i="0" u="none" strike="noStrike" kern="1200" cap="none" spc="0" normalizeH="0" baseline="0" noProof="0" dirty="0">
              <a:ln>
                <a:noFill/>
              </a:ln>
              <a:solidFill>
                <a:srgbClr val="0A3152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12">
            <a:extLst>
              <a:ext uri="{FF2B5EF4-FFF2-40B4-BE49-F238E27FC236}">
                <a16:creationId xmlns:a16="http://schemas.microsoft.com/office/drawing/2014/main" id="{C2A87D94-F015-3BC1-C733-3B66B9393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989" y="491612"/>
            <a:ext cx="2316340" cy="2690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4BC97A-0B0A-9DA7-B303-EA60F9D978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6303" y="188997"/>
            <a:ext cx="3054361" cy="1780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FA22A9-04C1-C5C2-C033-16F2A400BB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5637" y="1104088"/>
            <a:ext cx="6578154" cy="3670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5EEF03-64A7-E9B0-3BDA-DEE0E51561CA}"/>
              </a:ext>
            </a:extLst>
          </p:cNvPr>
          <p:cNvSpPr txBox="1"/>
          <p:nvPr/>
        </p:nvSpPr>
        <p:spPr>
          <a:xfrm>
            <a:off x="7089057" y="117987"/>
            <a:ext cx="378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: </a:t>
            </a:r>
            <a:r>
              <a:rPr lang="en-US" dirty="0" err="1"/>
              <a:t>Hương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- 0972115126</a:t>
            </a:r>
          </a:p>
        </p:txBody>
      </p:sp>
    </p:spTree>
    <p:extLst>
      <p:ext uri="{BB962C8B-B14F-4D97-AF65-F5344CB8AC3E}">
        <p14:creationId xmlns:p14="http://schemas.microsoft.com/office/powerpoint/2010/main" val="21173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13"/>
            <a:ext cx="12192000" cy="6857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AF8C0ED-7F3D-45A9-B201-2FBB044C5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95" y="952156"/>
            <a:ext cx="5396577" cy="4946862"/>
          </a:xfrm>
          <a:prstGeom prst="rect">
            <a:avLst/>
          </a:prstGeom>
          <a:effectLst>
            <a:outerShdw blurRad="635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B983B5-B886-4EDE-0B08-80B00ACC0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042" y="3796427"/>
            <a:ext cx="3524250" cy="28575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F4FEB8-2CFB-1E9B-FDCF-F46D59622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33880"/>
            <a:ext cx="6224555" cy="58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715"/>
            <a:ext cx="12192000" cy="685799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306384-A42C-CEF8-2B7C-B39E841DF50A}"/>
              </a:ext>
            </a:extLst>
          </p:cNvPr>
          <p:cNvSpPr/>
          <p:nvPr/>
        </p:nvSpPr>
        <p:spPr>
          <a:xfrm>
            <a:off x="457200" y="359229"/>
            <a:ext cx="11244943" cy="60524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 descr="Không có mô tả.">
            <a:extLst>
              <a:ext uri="{FF2B5EF4-FFF2-40B4-BE49-F238E27FC236}">
                <a16:creationId xmlns:a16="http://schemas.microsoft.com/office/drawing/2014/main" id="{6285A406-09C4-7157-20FE-CB4970217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211655" y="0"/>
            <a:ext cx="1758659" cy="68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AE4244-D0A5-6997-EE9A-DCBBACCC3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8047" y="2111830"/>
            <a:ext cx="6771639" cy="39862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FD85A2B5-31AD-E7C3-7110-A1DB00F3274C}"/>
              </a:ext>
            </a:extLst>
          </p:cNvPr>
          <p:cNvSpPr/>
          <p:nvPr/>
        </p:nvSpPr>
        <p:spPr>
          <a:xfrm>
            <a:off x="914400" y="1447800"/>
            <a:ext cx="3135086" cy="1230086"/>
          </a:xfrm>
          <a:prstGeom prst="wedgeRoundRectCallout">
            <a:avLst>
              <a:gd name="adj1" fmla="val 41162"/>
              <a:gd name="adj2" fmla="val 71216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cậu</a:t>
            </a:r>
            <a:r>
              <a:rPr lang="en-US" sz="2400" dirty="0"/>
              <a:t> </a:t>
            </a:r>
            <a:r>
              <a:rPr lang="en-US" sz="2400" dirty="0" err="1"/>
              <a:t>ơi</a:t>
            </a:r>
            <a:r>
              <a:rPr lang="en-US" sz="2400" dirty="0"/>
              <a:t>, </a:t>
            </a:r>
            <a:r>
              <a:rPr lang="en-US" sz="2400" dirty="0" err="1"/>
              <a:t>tại</a:t>
            </a:r>
            <a:r>
              <a:rPr lang="en-US" sz="2400" dirty="0"/>
              <a:t> </a:t>
            </a:r>
            <a:r>
              <a:rPr lang="en-US" sz="2400" dirty="0" err="1"/>
              <a:t>sao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vị</a:t>
            </a:r>
            <a:r>
              <a:rPr lang="en-US" sz="2400" dirty="0"/>
              <a:t> </a:t>
            </a:r>
            <a:r>
              <a:rPr lang="en-US" sz="2400" dirty="0" err="1"/>
              <a:t>đo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vậy</a:t>
            </a:r>
            <a:r>
              <a:rPr lang="en-US" sz="2400" dirty="0"/>
              <a:t> </a:t>
            </a:r>
            <a:r>
              <a:rPr lang="en-US" sz="2400" dirty="0" err="1"/>
              <a:t>nhỉ</a:t>
            </a:r>
            <a:r>
              <a:rPr lang="en-US" sz="2400" dirty="0"/>
              <a:t>?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222A0455-10E3-A52E-5D75-57DF0B1542F2}"/>
              </a:ext>
            </a:extLst>
          </p:cNvPr>
          <p:cNvSpPr/>
          <p:nvPr/>
        </p:nvSpPr>
        <p:spPr>
          <a:xfrm>
            <a:off x="4550227" y="751114"/>
            <a:ext cx="4158343" cy="1567544"/>
          </a:xfrm>
          <a:prstGeom prst="wedgeRoundRectCallout">
            <a:avLst>
              <a:gd name="adj1" fmla="val -37110"/>
              <a:gd name="adj2" fmla="val 76526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Tớ</a:t>
            </a:r>
            <a:r>
              <a:rPr lang="en-US" sz="2400" dirty="0"/>
              <a:t> </a:t>
            </a:r>
            <a:r>
              <a:rPr lang="en-US" sz="2400" dirty="0" err="1"/>
              <a:t>nghĩ</a:t>
            </a:r>
            <a:r>
              <a:rPr lang="en-US" sz="2400" dirty="0"/>
              <a:t> do </a:t>
            </a:r>
            <a:r>
              <a:rPr lang="en-US" sz="2400" dirty="0" err="1"/>
              <a:t>xung</a:t>
            </a:r>
            <a:r>
              <a:rPr lang="en-US" sz="2400" dirty="0"/>
              <a:t> </a:t>
            </a:r>
            <a:r>
              <a:rPr lang="en-US" sz="2400" dirty="0" err="1"/>
              <a:t>quanh</a:t>
            </a:r>
            <a:r>
              <a:rPr lang="en-US" sz="2400" dirty="0"/>
              <a:t> ta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vật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nhỏ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cũng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khu</a:t>
            </a:r>
            <a:r>
              <a:rPr lang="en-US" sz="2400" dirty="0"/>
              <a:t> </a:t>
            </a:r>
            <a:r>
              <a:rPr lang="en-US" sz="2400" dirty="0" err="1"/>
              <a:t>vực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rộng</a:t>
            </a:r>
            <a:r>
              <a:rPr lang="en-US" sz="2400" dirty="0"/>
              <a:t> </a:t>
            </a:r>
            <a:r>
              <a:rPr lang="en-US" sz="2400" dirty="0" err="1"/>
              <a:t>đấy</a:t>
            </a:r>
            <a:r>
              <a:rPr lang="en-US" sz="2400" dirty="0"/>
              <a:t>!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3A61ACF6-51D9-4C1D-D763-B8669F3CD7DA}"/>
              </a:ext>
            </a:extLst>
          </p:cNvPr>
          <p:cNvSpPr/>
          <p:nvPr/>
        </p:nvSpPr>
        <p:spPr>
          <a:xfrm>
            <a:off x="8349343" y="2579914"/>
            <a:ext cx="3341914" cy="1230086"/>
          </a:xfrm>
          <a:prstGeom prst="wedgeRoundRectCallout">
            <a:avLst>
              <a:gd name="adj1" fmla="val -30366"/>
              <a:gd name="adj2" fmla="val 76526"/>
              <a:gd name="adj3" fmla="val 16667"/>
            </a:avLst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Chúng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 </a:t>
            </a:r>
            <a:r>
              <a:rPr lang="en-US" sz="2400" dirty="0" err="1"/>
              <a:t>hãy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hệ</a:t>
            </a:r>
            <a:r>
              <a:rPr lang="en-US" sz="2400" dirty="0"/>
              <a:t> </a:t>
            </a:r>
            <a:r>
              <a:rPr lang="en-US" sz="2400" dirty="0" err="1"/>
              <a:t>thống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đơn</a:t>
            </a:r>
            <a:r>
              <a:rPr lang="en-US" sz="2400" dirty="0"/>
              <a:t> </a:t>
            </a:r>
            <a:r>
              <a:rPr lang="en-US" sz="2400" dirty="0" err="1"/>
              <a:t>vị</a:t>
            </a:r>
            <a:r>
              <a:rPr lang="en-US" sz="2400" dirty="0"/>
              <a:t> </a:t>
            </a:r>
            <a:r>
              <a:rPr lang="en-US" sz="2400" dirty="0" err="1"/>
              <a:t>đo</a:t>
            </a:r>
            <a:r>
              <a:rPr lang="en-US" sz="2400" dirty="0"/>
              <a:t> </a:t>
            </a:r>
            <a:r>
              <a:rPr lang="en-US" sz="2400" dirty="0" err="1"/>
              <a:t>diện</a:t>
            </a:r>
            <a:r>
              <a:rPr lang="en-US" sz="2400" dirty="0"/>
              <a:t> </a:t>
            </a:r>
            <a:r>
              <a:rPr lang="en-US" sz="2400" dirty="0" err="1"/>
              <a:t>tích</a:t>
            </a:r>
            <a:r>
              <a:rPr lang="en-US" sz="2400" dirty="0"/>
              <a:t>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nhé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870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C96963D-B253-438D-8900-B4759F8B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715"/>
            <a:ext cx="12192000" cy="6857999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0306384-A42C-CEF8-2B7C-B39E841DF50A}"/>
              </a:ext>
            </a:extLst>
          </p:cNvPr>
          <p:cNvSpPr/>
          <p:nvPr/>
        </p:nvSpPr>
        <p:spPr>
          <a:xfrm>
            <a:off x="457200" y="359229"/>
            <a:ext cx="11244943" cy="60524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4" descr="Không có mô tả.">
            <a:extLst>
              <a:ext uri="{FF2B5EF4-FFF2-40B4-BE49-F238E27FC236}">
                <a16:creationId xmlns:a16="http://schemas.microsoft.com/office/drawing/2014/main" id="{6285A406-09C4-7157-20FE-CB4970217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9449"/>
          <a:stretch/>
        </p:blipFill>
        <p:spPr bwMode="auto">
          <a:xfrm>
            <a:off x="211655" y="0"/>
            <a:ext cx="1758659" cy="68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D01045-E8A0-1D23-066D-EADE90BAAFDB}"/>
              </a:ext>
            </a:extLst>
          </p:cNvPr>
          <p:cNvSpPr txBox="1"/>
          <p:nvPr/>
        </p:nvSpPr>
        <p:spPr>
          <a:xfrm>
            <a:off x="3624943" y="566057"/>
            <a:ext cx="522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đơn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vị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đo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28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800" b="1" dirty="0" err="1">
                <a:latin typeface="Cambria" panose="02040503050406030204" pitchFamily="18" charset="0"/>
                <a:ea typeface="Cambria" panose="02040503050406030204" pitchFamily="18" charset="0"/>
              </a:rPr>
              <a:t>học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87EE8-01DB-8DD6-7D34-9FB4BEC45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28" y="1678440"/>
            <a:ext cx="10865762" cy="32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82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291</Words>
  <Application>Microsoft Office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#9Slide07 SVNAppleberry</vt:lpstr>
      <vt:lpstr>Arial</vt:lpstr>
      <vt:lpstr>Calibri</vt:lpstr>
      <vt:lpstr>Cambria</vt:lpstr>
      <vt:lpstr>SVN-The Voice</vt:lpstr>
      <vt:lpstr>Times New Roman</vt:lpstr>
      <vt:lpstr>思源黑体 CN Heavy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Nhan Nguyen</cp:lastModifiedBy>
  <cp:revision>20</cp:revision>
  <dcterms:created xsi:type="dcterms:W3CDTF">2024-07-23T11:00:22Z</dcterms:created>
  <dcterms:modified xsi:type="dcterms:W3CDTF">2024-09-28T13:24:17Z</dcterms:modified>
</cp:coreProperties>
</file>